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336600"/>
    <a:srgbClr val="808000"/>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3" d="100"/>
          <a:sy n="73" d="100"/>
        </p:scale>
        <p:origin x="-1074" y="-102"/>
      </p:cViewPr>
      <p:guideLst>
        <p:guide orient="horz" pos="2160"/>
        <p:guide pos="2880"/>
      </p:guideLst>
    </p:cSldViewPr>
  </p:slideViewPr>
  <p:notesTextViewPr>
    <p:cViewPr>
      <p:scale>
        <a:sx n="1" d="1"/>
        <a:sy n="1" d="1"/>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AU"/>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AU"/>
          </a:p>
        </p:txBody>
      </p:sp>
      <p:sp>
        <p:nvSpPr>
          <p:cNvPr id="4" name="Date Placeholder 3"/>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224412539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14055734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84469296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81371460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5" name="Footer Placeholder 4"/>
          <p:cNvSpPr>
            <a:spLocks noGrp="1"/>
          </p:cNvSpPr>
          <p:nvPr>
            <p:ph type="ftr" sz="quarter" idx="11"/>
          </p:nvPr>
        </p:nvSpPr>
        <p:spPr/>
        <p:txBody>
          <a:bodyPr/>
          <a:lstStyle/>
          <a:p>
            <a:endParaRPr lang="en-AU"/>
          </a:p>
        </p:txBody>
      </p:sp>
      <p:sp>
        <p:nvSpPr>
          <p:cNvPr id="6" name="Slide Number Placeholder 5"/>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20602975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Date Placeholder 4"/>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353068997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7" name="Date Placeholder 6"/>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8" name="Footer Placeholder 7"/>
          <p:cNvSpPr>
            <a:spLocks noGrp="1"/>
          </p:cNvSpPr>
          <p:nvPr>
            <p:ph type="ftr" sz="quarter" idx="11"/>
          </p:nvPr>
        </p:nvSpPr>
        <p:spPr/>
        <p:txBody>
          <a:bodyPr/>
          <a:lstStyle/>
          <a:p>
            <a:endParaRPr lang="en-AU"/>
          </a:p>
        </p:txBody>
      </p:sp>
      <p:sp>
        <p:nvSpPr>
          <p:cNvPr id="9" name="Slide Number Placeholder 8"/>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295784027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Date Placeholder 2"/>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4" name="Footer Placeholder 3"/>
          <p:cNvSpPr>
            <a:spLocks noGrp="1"/>
          </p:cNvSpPr>
          <p:nvPr>
            <p:ph type="ftr" sz="quarter" idx="11"/>
          </p:nvPr>
        </p:nvSpPr>
        <p:spPr/>
        <p:txBody>
          <a:bodyPr/>
          <a:lstStyle/>
          <a:p>
            <a:endParaRPr lang="en-AU"/>
          </a:p>
        </p:txBody>
      </p:sp>
      <p:sp>
        <p:nvSpPr>
          <p:cNvPr id="5" name="Slide Number Placeholder 4"/>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20113582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3" name="Footer Placeholder 2"/>
          <p:cNvSpPr>
            <a:spLocks noGrp="1"/>
          </p:cNvSpPr>
          <p:nvPr>
            <p:ph type="ftr" sz="quarter" idx="11"/>
          </p:nvPr>
        </p:nvSpPr>
        <p:spPr/>
        <p:txBody>
          <a:bodyPr/>
          <a:lstStyle/>
          <a:p>
            <a:endParaRPr lang="en-AU"/>
          </a:p>
        </p:txBody>
      </p:sp>
      <p:sp>
        <p:nvSpPr>
          <p:cNvPr id="4" name="Slide Number Placeholder 3"/>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296195385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427346038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AU"/>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73A836A-39A9-4E3A-81D6-5BD1275A4878}" type="datetimeFigureOut">
              <a:rPr lang="en-AU" smtClean="0"/>
              <a:pPr/>
              <a:t>14/11/2011</a:t>
            </a:fld>
            <a:endParaRPr lang="en-AU"/>
          </a:p>
        </p:txBody>
      </p:sp>
      <p:sp>
        <p:nvSpPr>
          <p:cNvPr id="6" name="Footer Placeholder 5"/>
          <p:cNvSpPr>
            <a:spLocks noGrp="1"/>
          </p:cNvSpPr>
          <p:nvPr>
            <p:ph type="ftr" sz="quarter" idx="11"/>
          </p:nvPr>
        </p:nvSpPr>
        <p:spPr/>
        <p:txBody>
          <a:bodyPr/>
          <a:lstStyle/>
          <a:p>
            <a:endParaRPr lang="en-AU"/>
          </a:p>
        </p:txBody>
      </p:sp>
      <p:sp>
        <p:nvSpPr>
          <p:cNvPr id="7" name="Slide Number Placeholder 6"/>
          <p:cNvSpPr>
            <a:spLocks noGrp="1"/>
          </p:cNvSpPr>
          <p:nvPr>
            <p:ph type="sldNum" sz="quarter" idx="12"/>
          </p:nvPr>
        </p:nvSpPr>
        <p:spPr/>
        <p:txBody>
          <a:body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5961886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9000">
              <a:srgbClr val="808000"/>
            </a:gs>
            <a:gs pos="41000">
              <a:schemeClr val="bg2">
                <a:lumMod val="50000"/>
              </a:schemeClr>
            </a:gs>
            <a:gs pos="88000">
              <a:srgbClr val="336600"/>
            </a:gs>
          </a:gsLst>
          <a:lin ang="5400000" scaled="1"/>
          <a:tileRect/>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AU"/>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73A836A-39A9-4E3A-81D6-5BD1275A4878}" type="datetimeFigureOut">
              <a:rPr lang="en-AU" smtClean="0"/>
              <a:pPr/>
              <a:t>14/11/2011</a:t>
            </a:fld>
            <a:endParaRPr lang="en-AU"/>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AU"/>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26B927A-B92B-4AD2-9763-14C621AA5DFA}" type="slidenum">
              <a:rPr lang="en-AU" smtClean="0"/>
              <a:pPr/>
              <a:t>‹#›</a:t>
            </a:fld>
            <a:endParaRPr lang="en-AU"/>
          </a:p>
        </p:txBody>
      </p:sp>
    </p:spTree>
    <p:extLst>
      <p:ext uri="{BB962C8B-B14F-4D97-AF65-F5344CB8AC3E}">
        <p14:creationId xmlns:p14="http://schemas.microsoft.com/office/powerpoint/2010/main" xmlns="" val="137695033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95536" y="260648"/>
            <a:ext cx="8352928" cy="1470025"/>
          </a:xfrm>
        </p:spPr>
        <p:txBody>
          <a:bodyPr/>
          <a:lstStyle/>
          <a:p>
            <a:r>
              <a:rPr lang="en-AU" u="sng" dirty="0" smtClean="0">
                <a:solidFill>
                  <a:schemeClr val="bg1"/>
                </a:solidFill>
                <a:latin typeface="Castellar" pitchFamily="18" charset="0"/>
              </a:rPr>
              <a:t>Nurses in world war 2</a:t>
            </a:r>
            <a:endParaRPr lang="en-AU" u="sng" dirty="0">
              <a:solidFill>
                <a:schemeClr val="bg1"/>
              </a:solidFill>
              <a:latin typeface="Castellar" pitchFamily="18" charset="0"/>
            </a:endParaRPr>
          </a:p>
        </p:txBody>
      </p:sp>
      <p:sp>
        <p:nvSpPr>
          <p:cNvPr id="3" name="Subtitle 2"/>
          <p:cNvSpPr>
            <a:spLocks noGrp="1"/>
          </p:cNvSpPr>
          <p:nvPr>
            <p:ph type="subTitle" idx="1"/>
          </p:nvPr>
        </p:nvSpPr>
        <p:spPr>
          <a:xfrm>
            <a:off x="1331640" y="1772816"/>
            <a:ext cx="6984776" cy="1752600"/>
          </a:xfrm>
        </p:spPr>
        <p:txBody>
          <a:bodyPr/>
          <a:lstStyle/>
          <a:p>
            <a:r>
              <a:rPr lang="en-AU" dirty="0" smtClean="0">
                <a:solidFill>
                  <a:schemeClr val="bg1"/>
                </a:solidFill>
              </a:rPr>
              <a:t>By </a:t>
            </a:r>
          </a:p>
          <a:p>
            <a:r>
              <a:rPr lang="en-AU" dirty="0" smtClean="0">
                <a:solidFill>
                  <a:schemeClr val="bg1"/>
                </a:solidFill>
              </a:rPr>
              <a:t>Sara , </a:t>
            </a:r>
            <a:r>
              <a:rPr lang="en-AU" dirty="0" err="1" smtClean="0">
                <a:solidFill>
                  <a:schemeClr val="bg1"/>
                </a:solidFill>
              </a:rPr>
              <a:t>Vania</a:t>
            </a:r>
            <a:r>
              <a:rPr lang="en-AU" dirty="0" smtClean="0">
                <a:solidFill>
                  <a:schemeClr val="bg1"/>
                </a:solidFill>
              </a:rPr>
              <a:t>, </a:t>
            </a:r>
            <a:r>
              <a:rPr lang="en-AU" dirty="0">
                <a:solidFill>
                  <a:schemeClr val="bg1"/>
                </a:solidFill>
              </a:rPr>
              <a:t>Lauren, </a:t>
            </a:r>
            <a:r>
              <a:rPr lang="en-AU" dirty="0" err="1" smtClean="0">
                <a:solidFill>
                  <a:schemeClr val="bg1"/>
                </a:solidFill>
              </a:rPr>
              <a:t>Phillippa</a:t>
            </a:r>
            <a:r>
              <a:rPr lang="en-AU" dirty="0" smtClean="0">
                <a:solidFill>
                  <a:schemeClr val="bg1"/>
                </a:solidFill>
              </a:rPr>
              <a:t> , </a:t>
            </a:r>
            <a:r>
              <a:rPr lang="en-AU" dirty="0">
                <a:solidFill>
                  <a:schemeClr val="bg1"/>
                </a:solidFill>
              </a:rPr>
              <a:t>G</a:t>
            </a:r>
            <a:r>
              <a:rPr lang="en-AU" dirty="0" smtClean="0">
                <a:solidFill>
                  <a:schemeClr val="bg1"/>
                </a:solidFill>
              </a:rPr>
              <a:t>iulian </a:t>
            </a:r>
            <a:endParaRPr lang="en-AU" dirty="0">
              <a:solidFill>
                <a:schemeClr val="bg1"/>
              </a:solidFill>
            </a:endParaRPr>
          </a:p>
        </p:txBody>
      </p:sp>
      <p:pic>
        <p:nvPicPr>
          <p:cNvPr id="5" name="Picture 4"/>
          <p:cNvPicPr>
            <a:picLocks noChangeAspect="1"/>
          </p:cNvPicPr>
          <p:nvPr/>
        </p:nvPicPr>
        <p:blipFill>
          <a:blip r:embed="rId2" cstate="print">
            <a:extLst>
              <a:ext uri="{28A0092B-C50C-407E-A947-70E740481C1C}">
                <a14:useLocalDpi xmlns:a14="http://schemas.microsoft.com/office/drawing/2010/main" xmlns="" val="0"/>
              </a:ext>
            </a:extLst>
          </a:blip>
          <a:stretch>
            <a:fillRect/>
          </a:stretch>
        </p:blipFill>
        <p:spPr>
          <a:xfrm>
            <a:off x="2267744" y="3140968"/>
            <a:ext cx="5040560" cy="3535915"/>
          </a:xfrm>
          <a:prstGeom prst="rect">
            <a:avLst/>
          </a:prstGeom>
        </p:spPr>
      </p:pic>
    </p:spTree>
    <p:extLst>
      <p:ext uri="{BB962C8B-B14F-4D97-AF65-F5344CB8AC3E}">
        <p14:creationId xmlns:p14="http://schemas.microsoft.com/office/powerpoint/2010/main" xmlns="" val="201224785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solidFill>
                  <a:schemeClr val="bg1"/>
                </a:solidFill>
              </a:rPr>
              <a:t>Nurses in war </a:t>
            </a:r>
            <a:endParaRPr lang="en-AU" dirty="0">
              <a:solidFill>
                <a:schemeClr val="bg1"/>
              </a:solidFill>
            </a:endParaRPr>
          </a:p>
        </p:txBody>
      </p:sp>
      <p:sp>
        <p:nvSpPr>
          <p:cNvPr id="3" name="Content Placeholder 2"/>
          <p:cNvSpPr>
            <a:spLocks noGrp="1"/>
          </p:cNvSpPr>
          <p:nvPr>
            <p:ph idx="1"/>
          </p:nvPr>
        </p:nvSpPr>
        <p:spPr/>
        <p:txBody>
          <a:bodyPr>
            <a:normAutofit fontScale="55000" lnSpcReduction="20000"/>
          </a:bodyPr>
          <a:lstStyle/>
          <a:p>
            <a:pPr marL="0" indent="0">
              <a:buNone/>
            </a:pPr>
            <a:r>
              <a:rPr lang="en-AU" dirty="0" smtClean="0">
                <a:solidFill>
                  <a:schemeClr val="bg1"/>
                </a:solidFill>
              </a:rPr>
              <a:t>Australian nurses serving in the war</a:t>
            </a:r>
          </a:p>
          <a:p>
            <a:pPr marL="0" indent="0">
              <a:buNone/>
            </a:pPr>
            <a:r>
              <a:rPr lang="en-AU" dirty="0" smtClean="0">
                <a:solidFill>
                  <a:schemeClr val="bg1"/>
                </a:solidFill>
              </a:rPr>
              <a:t>         -        Major role of women was nursing</a:t>
            </a:r>
          </a:p>
          <a:p>
            <a:pPr marL="0" indent="0">
              <a:buNone/>
            </a:pPr>
            <a:r>
              <a:rPr lang="en-AU" dirty="0" smtClean="0">
                <a:solidFill>
                  <a:schemeClr val="bg1"/>
                </a:solidFill>
              </a:rPr>
              <a:t>         -        3400 women served in the war that was enrolled in the Australian Army</a:t>
            </a:r>
          </a:p>
          <a:p>
            <a:pPr marL="0" indent="0">
              <a:buNone/>
            </a:pPr>
            <a:r>
              <a:rPr lang="en-AU" dirty="0" smtClean="0">
                <a:solidFill>
                  <a:schemeClr val="bg1"/>
                </a:solidFill>
              </a:rPr>
              <a:t>Nursing Service (AANS).</a:t>
            </a:r>
          </a:p>
          <a:p>
            <a:pPr marL="0" indent="0">
              <a:buNone/>
            </a:pPr>
            <a:r>
              <a:rPr lang="en-AU" dirty="0" smtClean="0">
                <a:solidFill>
                  <a:schemeClr val="bg1"/>
                </a:solidFill>
              </a:rPr>
              <a:t>         -        Many travelled overseas to serve medical support for the troops,  some    were captured by the Japanese and became the prisoners.</a:t>
            </a:r>
          </a:p>
          <a:p>
            <a:pPr marL="0" indent="0">
              <a:buNone/>
            </a:pPr>
            <a:r>
              <a:rPr lang="en-AU" dirty="0" smtClean="0">
                <a:solidFill>
                  <a:schemeClr val="bg1"/>
                </a:solidFill>
              </a:rPr>
              <a:t>         -        On February 1942, a ship called </a:t>
            </a:r>
            <a:r>
              <a:rPr lang="en-AU" dirty="0" err="1" smtClean="0">
                <a:solidFill>
                  <a:schemeClr val="bg1"/>
                </a:solidFill>
              </a:rPr>
              <a:t>Vyner</a:t>
            </a:r>
            <a:r>
              <a:rPr lang="en-AU" dirty="0" smtClean="0">
                <a:solidFill>
                  <a:schemeClr val="bg1"/>
                </a:solidFill>
              </a:rPr>
              <a:t> Brooke (a Britain ship) carrying</a:t>
            </a:r>
          </a:p>
          <a:p>
            <a:pPr marL="0" indent="0">
              <a:buNone/>
            </a:pPr>
            <a:r>
              <a:rPr lang="en-AU" dirty="0" smtClean="0">
                <a:solidFill>
                  <a:schemeClr val="bg1"/>
                </a:solidFill>
              </a:rPr>
              <a:t>                   65 Australian nurses was sunk by the Japanese near Sumatra in Indonesia.</a:t>
            </a:r>
          </a:p>
          <a:p>
            <a:pPr marL="0" indent="0">
              <a:buNone/>
            </a:pPr>
            <a:r>
              <a:rPr lang="en-AU" dirty="0" smtClean="0">
                <a:solidFill>
                  <a:schemeClr val="bg1"/>
                </a:solidFill>
              </a:rPr>
              <a:t>         -        Some who survived were washed away to the ashore of Banka Island, most</a:t>
            </a:r>
          </a:p>
          <a:p>
            <a:pPr marL="0" indent="0">
              <a:buNone/>
            </a:pPr>
            <a:r>
              <a:rPr lang="en-AU" dirty="0" smtClean="0">
                <a:solidFill>
                  <a:schemeClr val="bg1"/>
                </a:solidFill>
              </a:rPr>
              <a:t>                    became the prisoners of the Japanese.</a:t>
            </a:r>
          </a:p>
          <a:p>
            <a:pPr marL="0" indent="0">
              <a:buNone/>
            </a:pPr>
            <a:r>
              <a:rPr lang="en-AU" dirty="0" smtClean="0">
                <a:solidFill>
                  <a:schemeClr val="bg1"/>
                </a:solidFill>
              </a:rPr>
              <a:t>          -        A group of twenty nurses was machined gun to death by the Japanese in</a:t>
            </a:r>
          </a:p>
          <a:p>
            <a:pPr marL="0" indent="0">
              <a:buNone/>
            </a:pPr>
            <a:r>
              <a:rPr lang="en-AU" dirty="0" smtClean="0">
                <a:solidFill>
                  <a:schemeClr val="bg1"/>
                </a:solidFill>
              </a:rPr>
              <a:t>                    the different parts of the island.</a:t>
            </a:r>
          </a:p>
          <a:p>
            <a:pPr marL="0" indent="0">
              <a:buNone/>
            </a:pPr>
            <a:r>
              <a:rPr lang="en-AU" dirty="0" smtClean="0">
                <a:solidFill>
                  <a:schemeClr val="bg1"/>
                </a:solidFill>
              </a:rPr>
              <a:t>           -        Vivian </a:t>
            </a:r>
            <a:r>
              <a:rPr lang="en-AU" dirty="0" err="1" smtClean="0">
                <a:solidFill>
                  <a:schemeClr val="bg1"/>
                </a:solidFill>
              </a:rPr>
              <a:t>Bullwinkel</a:t>
            </a:r>
            <a:r>
              <a:rPr lang="en-AU" dirty="0" smtClean="0">
                <a:solidFill>
                  <a:schemeClr val="bg1"/>
                </a:solidFill>
              </a:rPr>
              <a:t> was one of survivor of the massacre.                                                                                                                                                        In the following year, about 299 nurses were killed in the hospital ship</a:t>
            </a:r>
          </a:p>
          <a:p>
            <a:pPr marL="0" indent="0">
              <a:buNone/>
            </a:pPr>
            <a:r>
              <a:rPr lang="en-AU" dirty="0">
                <a:solidFill>
                  <a:schemeClr val="bg1"/>
                </a:solidFill>
              </a:rPr>
              <a:t> </a:t>
            </a:r>
            <a:r>
              <a:rPr lang="en-AU" dirty="0" smtClean="0">
                <a:solidFill>
                  <a:schemeClr val="bg1"/>
                </a:solidFill>
              </a:rPr>
              <a:t>                    sank (Centaur)by the Japanese near Queensland.</a:t>
            </a:r>
          </a:p>
          <a:p>
            <a:endParaRPr lang="en-AU" dirty="0"/>
          </a:p>
        </p:txBody>
      </p:sp>
    </p:spTree>
    <p:extLst>
      <p:ext uri="{BB962C8B-B14F-4D97-AF65-F5344CB8AC3E}">
        <p14:creationId xmlns:p14="http://schemas.microsoft.com/office/powerpoint/2010/main" xmlns="" val="67437974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solidFill>
                  <a:schemeClr val="bg1"/>
                </a:solidFill>
              </a:rPr>
              <a:t>The s of the </a:t>
            </a:r>
            <a:r>
              <a:rPr lang="en-AU" dirty="0" err="1" smtClean="0">
                <a:solidFill>
                  <a:schemeClr val="bg1"/>
                </a:solidFill>
              </a:rPr>
              <a:t>Vyner</a:t>
            </a:r>
            <a:r>
              <a:rPr lang="en-AU" dirty="0" smtClean="0">
                <a:solidFill>
                  <a:schemeClr val="bg1"/>
                </a:solidFill>
              </a:rPr>
              <a:t> Brooke</a:t>
            </a:r>
            <a:endParaRPr lang="en-AU" dirty="0">
              <a:solidFill>
                <a:schemeClr val="bg1"/>
              </a:solidFill>
            </a:endParaRPr>
          </a:p>
        </p:txBody>
      </p:sp>
      <p:sp>
        <p:nvSpPr>
          <p:cNvPr id="3" name="Content Placeholder 2"/>
          <p:cNvSpPr>
            <a:spLocks noGrp="1"/>
          </p:cNvSpPr>
          <p:nvPr>
            <p:ph idx="1"/>
          </p:nvPr>
        </p:nvSpPr>
        <p:spPr/>
        <p:txBody>
          <a:bodyPr>
            <a:noAutofit/>
          </a:bodyPr>
          <a:lstStyle/>
          <a:p>
            <a:pPr marL="0" indent="0">
              <a:buNone/>
            </a:pPr>
            <a:r>
              <a:rPr lang="en-AU" sz="1600" dirty="0">
                <a:solidFill>
                  <a:schemeClr val="bg1"/>
                </a:solidFill>
              </a:rPr>
              <a:t>•	On 12th February in 1942, carried evacuees to leave Singapore.</a:t>
            </a:r>
          </a:p>
          <a:p>
            <a:pPr marL="0" indent="0">
              <a:buNone/>
            </a:pPr>
            <a:r>
              <a:rPr lang="en-AU" sz="1600" dirty="0">
                <a:solidFill>
                  <a:schemeClr val="bg1"/>
                </a:solidFill>
              </a:rPr>
              <a:t>•	It carried 181 passengers and 65 Australian Nurses.</a:t>
            </a:r>
          </a:p>
          <a:p>
            <a:pPr marL="0" indent="0">
              <a:buNone/>
            </a:pPr>
            <a:r>
              <a:rPr lang="en-AU" sz="1600" dirty="0">
                <a:solidFill>
                  <a:schemeClr val="bg1"/>
                </a:solidFill>
              </a:rPr>
              <a:t>•	On the 13th February, </a:t>
            </a:r>
            <a:r>
              <a:rPr lang="en-AU" sz="1600" dirty="0" err="1">
                <a:solidFill>
                  <a:schemeClr val="bg1"/>
                </a:solidFill>
              </a:rPr>
              <a:t>Vyner</a:t>
            </a:r>
            <a:r>
              <a:rPr lang="en-AU" sz="1600" dirty="0">
                <a:solidFill>
                  <a:schemeClr val="bg1"/>
                </a:solidFill>
              </a:rPr>
              <a:t> Brook laid up in a lee, of a small, jungle covered island near Japan.  She was attacked late in the afternoon by Japanese aircrafts.</a:t>
            </a:r>
          </a:p>
          <a:p>
            <a:pPr marL="0" indent="0">
              <a:buNone/>
            </a:pPr>
            <a:r>
              <a:rPr lang="en-AU" sz="1600" dirty="0">
                <a:solidFill>
                  <a:schemeClr val="bg1"/>
                </a:solidFill>
              </a:rPr>
              <a:t>•	At sunset they tried to make a run for Banka strait, heading for Palembang in Sumatra, but Japanese war ships found her on flat sea just inside the strait and she was attacked at 2pm and was cripples by several boats and sunk.</a:t>
            </a:r>
          </a:p>
          <a:p>
            <a:pPr marL="0" indent="0">
              <a:buNone/>
            </a:pPr>
            <a:r>
              <a:rPr lang="en-AU" sz="1600" dirty="0">
                <a:solidFill>
                  <a:schemeClr val="bg1"/>
                </a:solidFill>
              </a:rPr>
              <a:t>•	150 survivors made it to Banka Island, after periods between 8 and 65 hours in the water. The Island was occupied by the Japanese and most survivors were taken captive</a:t>
            </a:r>
          </a:p>
          <a:p>
            <a:pPr marL="0" indent="0">
              <a:buNone/>
            </a:pPr>
            <a:r>
              <a:rPr lang="en-AU" sz="1600" dirty="0">
                <a:solidFill>
                  <a:schemeClr val="bg1"/>
                </a:solidFill>
              </a:rPr>
              <a:t>•	The survivors from </a:t>
            </a:r>
            <a:r>
              <a:rPr lang="en-AU" sz="1600" dirty="0" err="1">
                <a:solidFill>
                  <a:schemeClr val="bg1"/>
                </a:solidFill>
              </a:rPr>
              <a:t>Vyner</a:t>
            </a:r>
            <a:r>
              <a:rPr lang="en-AU" sz="1600" dirty="0">
                <a:solidFill>
                  <a:schemeClr val="bg1"/>
                </a:solidFill>
              </a:rPr>
              <a:t> brook that landed on </a:t>
            </a:r>
            <a:r>
              <a:rPr lang="en-AU" sz="1600" dirty="0" err="1">
                <a:solidFill>
                  <a:schemeClr val="bg1"/>
                </a:solidFill>
              </a:rPr>
              <a:t>Radji</a:t>
            </a:r>
            <a:r>
              <a:rPr lang="en-AU" sz="1600" dirty="0">
                <a:solidFill>
                  <a:schemeClr val="bg1"/>
                </a:solidFill>
              </a:rPr>
              <a:t> Beach joined up with another party of civilians and up to 60 Commonwealth servicemen and merchant sailors whose ship had sunk. After unsuccessfully trying to gain food and assistance from the locals, the locals contacted the Japanese to try to take the group as prisoners. Some Japanese troops arrived at </a:t>
            </a:r>
            <a:r>
              <a:rPr lang="en-AU" sz="1600" dirty="0" err="1">
                <a:solidFill>
                  <a:schemeClr val="bg1"/>
                </a:solidFill>
              </a:rPr>
              <a:t>Radji</a:t>
            </a:r>
            <a:r>
              <a:rPr lang="en-AU" sz="1600" dirty="0">
                <a:solidFill>
                  <a:schemeClr val="bg1"/>
                </a:solidFill>
              </a:rPr>
              <a:t> beach shortly after and shot and bayonetted the males and made 22 Australian nurse and one Englishwomen to wade into the water and shot them, all but two survived, Sister Vivian </a:t>
            </a:r>
            <a:r>
              <a:rPr lang="en-AU" sz="1600" dirty="0" err="1">
                <a:solidFill>
                  <a:schemeClr val="bg1"/>
                </a:solidFill>
              </a:rPr>
              <a:t>Bullwinkel</a:t>
            </a:r>
            <a:r>
              <a:rPr lang="en-AU" sz="1600" dirty="0">
                <a:solidFill>
                  <a:schemeClr val="bg1"/>
                </a:solidFill>
              </a:rPr>
              <a:t>, and Private Cecil Kinsley, a British soldier.</a:t>
            </a:r>
          </a:p>
          <a:p>
            <a:pPr marL="0" indent="0">
              <a:buNone/>
            </a:pPr>
            <a:r>
              <a:rPr lang="en-AU" sz="1600" dirty="0">
                <a:solidFill>
                  <a:schemeClr val="bg1"/>
                </a:solidFill>
              </a:rPr>
              <a:t>•	Of the 65 Australian nurses on the ship, 12 were killed during the air attack, 21 were murdered on </a:t>
            </a:r>
            <a:r>
              <a:rPr lang="en-AU" sz="1600" dirty="0" err="1">
                <a:solidFill>
                  <a:schemeClr val="bg1"/>
                </a:solidFill>
              </a:rPr>
              <a:t>Radji</a:t>
            </a:r>
            <a:r>
              <a:rPr lang="en-AU" sz="1600" dirty="0">
                <a:solidFill>
                  <a:schemeClr val="bg1"/>
                </a:solidFill>
              </a:rPr>
              <a:t> beach and 32 became internees, 8 of these then died before the end of the war.</a:t>
            </a:r>
          </a:p>
        </p:txBody>
      </p:sp>
    </p:spTree>
    <p:extLst>
      <p:ext uri="{BB962C8B-B14F-4D97-AF65-F5344CB8AC3E}">
        <p14:creationId xmlns:p14="http://schemas.microsoft.com/office/powerpoint/2010/main" xmlns="" val="403518812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solidFill>
                  <a:schemeClr val="bg1"/>
                </a:solidFill>
              </a:rPr>
              <a:t>VIVIAN BULLWINKEL </a:t>
            </a:r>
            <a:endParaRPr lang="en-AU" dirty="0">
              <a:solidFill>
                <a:schemeClr val="bg1"/>
              </a:solidFill>
            </a:endParaRPr>
          </a:p>
        </p:txBody>
      </p:sp>
      <p:sp>
        <p:nvSpPr>
          <p:cNvPr id="3" name="Content Placeholder 2"/>
          <p:cNvSpPr>
            <a:spLocks noGrp="1"/>
          </p:cNvSpPr>
          <p:nvPr>
            <p:ph idx="1"/>
          </p:nvPr>
        </p:nvSpPr>
        <p:spPr/>
        <p:txBody>
          <a:bodyPr>
            <a:normAutofit fontScale="55000" lnSpcReduction="20000"/>
          </a:bodyPr>
          <a:lstStyle/>
          <a:p>
            <a:pPr marL="0" indent="0">
              <a:buNone/>
            </a:pPr>
            <a:r>
              <a:rPr lang="en-AU" dirty="0">
                <a:solidFill>
                  <a:schemeClr val="bg1"/>
                </a:solidFill>
              </a:rPr>
              <a:t>•	She was the sole survivor of the 1942 </a:t>
            </a:r>
            <a:r>
              <a:rPr lang="en-AU" dirty="0" err="1">
                <a:solidFill>
                  <a:schemeClr val="bg1"/>
                </a:solidFill>
              </a:rPr>
              <a:t>banka</a:t>
            </a:r>
            <a:r>
              <a:rPr lang="en-AU" dirty="0">
                <a:solidFill>
                  <a:schemeClr val="bg1"/>
                </a:solidFill>
              </a:rPr>
              <a:t> island massacre.</a:t>
            </a:r>
          </a:p>
          <a:p>
            <a:pPr marL="0" indent="0">
              <a:buNone/>
            </a:pPr>
            <a:r>
              <a:rPr lang="en-AU" dirty="0">
                <a:solidFill>
                  <a:schemeClr val="bg1"/>
                </a:solidFill>
              </a:rPr>
              <a:t>•	She was born </a:t>
            </a:r>
            <a:r>
              <a:rPr lang="en-AU" dirty="0" err="1">
                <a:solidFill>
                  <a:schemeClr val="bg1"/>
                </a:solidFill>
              </a:rPr>
              <a:t>born</a:t>
            </a:r>
            <a:r>
              <a:rPr lang="en-AU" dirty="0">
                <a:solidFill>
                  <a:schemeClr val="bg1"/>
                </a:solidFill>
              </a:rPr>
              <a:t> the </a:t>
            </a:r>
            <a:r>
              <a:rPr lang="en-AU" dirty="0" err="1">
                <a:solidFill>
                  <a:schemeClr val="bg1"/>
                </a:solidFill>
              </a:rPr>
              <a:t>the</a:t>
            </a:r>
            <a:r>
              <a:rPr lang="en-AU" dirty="0">
                <a:solidFill>
                  <a:schemeClr val="bg1"/>
                </a:solidFill>
              </a:rPr>
              <a:t> 18th of December 1915 South Australia</a:t>
            </a:r>
          </a:p>
          <a:p>
            <a:pPr marL="0" indent="0">
              <a:buNone/>
            </a:pPr>
            <a:r>
              <a:rPr lang="en-AU" dirty="0">
                <a:solidFill>
                  <a:schemeClr val="bg1"/>
                </a:solidFill>
              </a:rPr>
              <a:t>•	She wanted to enlist as a nurse in the </a:t>
            </a:r>
            <a:r>
              <a:rPr lang="en-AU" dirty="0" err="1">
                <a:solidFill>
                  <a:schemeClr val="bg1"/>
                </a:solidFill>
              </a:rPr>
              <a:t>raaf</a:t>
            </a:r>
            <a:r>
              <a:rPr lang="en-AU" dirty="0">
                <a:solidFill>
                  <a:schemeClr val="bg1"/>
                </a:solidFill>
              </a:rPr>
              <a:t> (royal Australian air force) but was rejected for having flat feet.</a:t>
            </a:r>
          </a:p>
          <a:p>
            <a:pPr marL="0" indent="0">
              <a:buNone/>
            </a:pPr>
            <a:r>
              <a:rPr lang="en-AU" dirty="0">
                <a:solidFill>
                  <a:schemeClr val="bg1"/>
                </a:solidFill>
              </a:rPr>
              <a:t>•	However she was able to join the Australian army nursing service which sailed to Singapore.</a:t>
            </a:r>
          </a:p>
          <a:p>
            <a:pPr marL="0" indent="0">
              <a:buNone/>
            </a:pPr>
            <a:r>
              <a:rPr lang="en-AU" dirty="0">
                <a:solidFill>
                  <a:schemeClr val="bg1"/>
                </a:solidFill>
              </a:rPr>
              <a:t>•	Japanese troops invaded Malaya in December 1941 forcing the nurses to evacuate  Singapore.</a:t>
            </a:r>
          </a:p>
          <a:p>
            <a:pPr marL="0" indent="0">
              <a:buNone/>
            </a:pPr>
            <a:r>
              <a:rPr lang="en-AU" dirty="0">
                <a:solidFill>
                  <a:schemeClr val="bg1"/>
                </a:solidFill>
              </a:rPr>
              <a:t>•	Two days later the ship was sunk by Japanese aircraft.</a:t>
            </a:r>
          </a:p>
          <a:p>
            <a:pPr marL="0" indent="0">
              <a:buNone/>
            </a:pPr>
            <a:r>
              <a:rPr lang="en-AU" dirty="0">
                <a:solidFill>
                  <a:schemeClr val="bg1"/>
                </a:solidFill>
              </a:rPr>
              <a:t>•	 </a:t>
            </a:r>
            <a:r>
              <a:rPr lang="en-AU" dirty="0" err="1">
                <a:solidFill>
                  <a:schemeClr val="bg1"/>
                </a:solidFill>
              </a:rPr>
              <a:t>Bullwinkel</a:t>
            </a:r>
            <a:r>
              <a:rPr lang="en-AU" dirty="0">
                <a:solidFill>
                  <a:schemeClr val="bg1"/>
                </a:solidFill>
              </a:rPr>
              <a:t>, 21 other nurses and a large group of men, women, and children made it ashore at </a:t>
            </a:r>
            <a:r>
              <a:rPr lang="en-AU" dirty="0" err="1">
                <a:solidFill>
                  <a:schemeClr val="bg1"/>
                </a:solidFill>
              </a:rPr>
              <a:t>Radji</a:t>
            </a:r>
            <a:r>
              <a:rPr lang="en-AU" dirty="0">
                <a:solidFill>
                  <a:schemeClr val="bg1"/>
                </a:solidFill>
              </a:rPr>
              <a:t> Beach on Banka Island; they were joined the next day by about 100 British soldiers</a:t>
            </a:r>
          </a:p>
          <a:p>
            <a:pPr marL="0" indent="0">
              <a:buNone/>
            </a:pPr>
            <a:r>
              <a:rPr lang="en-AU" dirty="0">
                <a:solidFill>
                  <a:schemeClr val="bg1"/>
                </a:solidFill>
              </a:rPr>
              <a:t>•	Some Japanese </a:t>
            </a:r>
            <a:r>
              <a:rPr lang="en-AU" dirty="0" err="1">
                <a:solidFill>
                  <a:schemeClr val="bg1"/>
                </a:solidFill>
              </a:rPr>
              <a:t>solidiers</a:t>
            </a:r>
            <a:r>
              <a:rPr lang="en-AU" dirty="0">
                <a:solidFill>
                  <a:schemeClr val="bg1"/>
                </a:solidFill>
              </a:rPr>
              <a:t> came and killed the men but ordered the nurses wade into the sea where they machine-gunned the nurses for behind. She pretended to die.</a:t>
            </a:r>
          </a:p>
          <a:p>
            <a:pPr marL="0" indent="0">
              <a:buNone/>
            </a:pPr>
            <a:r>
              <a:rPr lang="en-AU" dirty="0">
                <a:solidFill>
                  <a:schemeClr val="bg1"/>
                </a:solidFill>
              </a:rPr>
              <a:t>•	She spent 3 and a half years in captivity.</a:t>
            </a:r>
          </a:p>
          <a:p>
            <a:pPr marL="0" indent="0">
              <a:buNone/>
            </a:pPr>
            <a:r>
              <a:rPr lang="en-AU" dirty="0">
                <a:solidFill>
                  <a:schemeClr val="bg1"/>
                </a:solidFill>
              </a:rPr>
              <a:t>•	Vivian </a:t>
            </a:r>
            <a:r>
              <a:rPr lang="en-AU" dirty="0" err="1">
                <a:solidFill>
                  <a:schemeClr val="bg1"/>
                </a:solidFill>
              </a:rPr>
              <a:t>Bullwinkel</a:t>
            </a:r>
            <a:r>
              <a:rPr lang="en-AU" dirty="0">
                <a:solidFill>
                  <a:schemeClr val="bg1"/>
                </a:solidFill>
              </a:rPr>
              <a:t> died on 3 July 2000.</a:t>
            </a:r>
          </a:p>
          <a:p>
            <a:pPr marL="0" indent="0">
              <a:buNone/>
            </a:pPr>
            <a:endParaRPr lang="en-AU" dirty="0"/>
          </a:p>
        </p:txBody>
      </p:sp>
    </p:spTree>
    <p:extLst>
      <p:ext uri="{BB962C8B-B14F-4D97-AF65-F5344CB8AC3E}">
        <p14:creationId xmlns:p14="http://schemas.microsoft.com/office/powerpoint/2010/main" xmlns="" val="419005192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934</TotalTime>
  <Words>200</Words>
  <Application>Microsoft Office PowerPoint</Application>
  <PresentationFormat>On-screen Show (4:3)</PresentationFormat>
  <Paragraphs>36</Paragraphs>
  <Slides>4</Slides>
  <Notes>0</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Office Theme</vt:lpstr>
      <vt:lpstr>Nurses in world war 2</vt:lpstr>
      <vt:lpstr>Nurses in war </vt:lpstr>
      <vt:lpstr>The s of the Vyner Brooke</vt:lpstr>
      <vt:lpstr>VIVIAN BULLWINKEL </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Nurses in world war 2</dc:title>
  <dc:creator>Student</dc:creator>
  <cp:lastModifiedBy>michael.gooley</cp:lastModifiedBy>
  <cp:revision>4</cp:revision>
  <dcterms:created xsi:type="dcterms:W3CDTF">2011-11-08T22:31:42Z</dcterms:created>
  <dcterms:modified xsi:type="dcterms:W3CDTF">2011-11-13T21:55:52Z</dcterms:modified>
</cp:coreProperties>
</file>